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61" r:id="rId4"/>
    <p:sldId id="259" r:id="rId5"/>
    <p:sldId id="260" r:id="rId6"/>
  </p:sldIdLst>
  <p:sldSz cx="10080625" cy="7559675"/>
  <p:notesSz cx="7772400" cy="10058400"/>
  <p:defaultTextStyle>
    <a:defPPr>
      <a:defRPr lang="en-GB"/>
    </a:defPPr>
    <a:lvl1pPr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ＭＳ Ｐゴシック" charset="0"/>
        <a:cs typeface="Noto Sans CJK SC Regular" charset="0"/>
      </a:defRPr>
    </a:lvl1pPr>
    <a:lvl2pPr marL="742950" indent="-28575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ＭＳ Ｐゴシック" charset="0"/>
        <a:cs typeface="Noto Sans CJK SC Regular" charset="0"/>
      </a:defRPr>
    </a:lvl2pPr>
    <a:lvl3pPr marL="11430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ＭＳ Ｐゴシック" charset="0"/>
        <a:cs typeface="Noto Sans CJK SC Regular" charset="0"/>
      </a:defRPr>
    </a:lvl3pPr>
    <a:lvl4pPr marL="16002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ＭＳ Ｐゴシック" charset="0"/>
        <a:cs typeface="Noto Sans CJK SC Regular" charset="0"/>
      </a:defRPr>
    </a:lvl4pPr>
    <a:lvl5pPr marL="20574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ＭＳ Ｐゴシック" charset="0"/>
        <a:cs typeface="Noto Sans CJK SC Regular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Noto Sans CJK SC Regular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Noto Sans CJK SC Regular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Noto Sans CJK SC Regular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Noto Sans CJK SC Regular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1" d="100"/>
          <a:sy n="61" d="100"/>
        </p:scale>
        <p:origin x="-1896" y="-112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7613" cy="3770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5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6650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5000"/>
              </a:lnSpc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400">
                <a:solidFill>
                  <a:srgbClr val="000000"/>
                </a:solidFill>
                <a:latin typeface="Times New Roman" charset="0"/>
                <a:cs typeface="DejaVu Sans" charset="0"/>
              </a:defRPr>
            </a:lvl1pPr>
          </a:lstStyle>
          <a:p>
            <a:endParaRPr lang="en-US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5000"/>
              </a:lnSpc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400">
                <a:solidFill>
                  <a:srgbClr val="000000"/>
                </a:solidFill>
                <a:latin typeface="Times New Roman" charset="0"/>
                <a:cs typeface="DejaVu Sans" charset="0"/>
              </a:defRPr>
            </a:lvl1pPr>
          </a:lstStyle>
          <a:p>
            <a:endParaRPr lang="en-US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5000"/>
              </a:lnSpc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400">
                <a:solidFill>
                  <a:srgbClr val="000000"/>
                </a:solidFill>
                <a:latin typeface="Times New Roman" charset="0"/>
                <a:cs typeface="DejaVu Sans" charset="0"/>
              </a:defRPr>
            </a:lvl1pPr>
          </a:lstStyle>
          <a:p>
            <a:endParaRPr lang="en-US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5000"/>
              </a:lnSpc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400">
                <a:solidFill>
                  <a:srgbClr val="000000"/>
                </a:solidFill>
                <a:latin typeface="Times New Roman" charset="0"/>
                <a:cs typeface="DejaVu Sans" charset="0"/>
              </a:defRPr>
            </a:lvl1pPr>
          </a:lstStyle>
          <a:p>
            <a:fld id="{C2FAF748-911F-7149-97FD-A370BA4320F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26188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FD9D9FF-CB93-594A-ABEC-350F7123F81A}" type="slidenum">
              <a:rPr lang="en-US"/>
              <a:pPr/>
              <a:t>1</a:t>
            </a:fld>
            <a:endParaRPr lang="en-US"/>
          </a:p>
        </p:txBody>
      </p:sp>
      <p:sp>
        <p:nvSpPr>
          <p:cNvPr id="819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819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6B2DF27-5E46-9E45-8974-A957FC9B9AC4}" type="slidenum">
              <a:rPr lang="en-US"/>
              <a:pPr/>
              <a:t>2</a:t>
            </a:fld>
            <a:endParaRPr lang="en-US"/>
          </a:p>
        </p:txBody>
      </p:sp>
      <p:sp>
        <p:nvSpPr>
          <p:cNvPr id="921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921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6B2DF27-5E46-9E45-8974-A957FC9B9AC4}" type="slidenum">
              <a:rPr lang="en-US"/>
              <a:pPr/>
              <a:t>3</a:t>
            </a:fld>
            <a:endParaRPr lang="en-US"/>
          </a:p>
        </p:txBody>
      </p:sp>
      <p:sp>
        <p:nvSpPr>
          <p:cNvPr id="921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921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3D96F3CD-4C26-1541-8FF4-07C660BC46FC}" type="slidenum">
              <a:rPr lang="en-US"/>
              <a:pPr/>
              <a:t>4</a:t>
            </a:fld>
            <a:endParaRPr lang="en-US"/>
          </a:p>
        </p:txBody>
      </p:sp>
      <p:sp>
        <p:nvSpPr>
          <p:cNvPr id="1126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126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4D906BCE-220C-BA45-8D9C-F8E9C83021C8}" type="slidenum">
              <a:rPr lang="en-US"/>
              <a:pPr/>
              <a:t>5</a:t>
            </a:fld>
            <a:endParaRPr lang="en-US"/>
          </a:p>
        </p:txBody>
      </p:sp>
      <p:sp>
        <p:nvSpPr>
          <p:cNvPr id="1228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229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04CC1AA6-0E93-9A47-BB21-70C3E316F45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759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D7AD918F-8C47-8F44-8072-83BEA95CB26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692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5675" y="301625"/>
            <a:ext cx="2266950" cy="58499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50037" cy="58499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6AC6A913-9027-134A-B2B6-2DCC1CAD196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7024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238" y="301625"/>
            <a:ext cx="9069387" cy="12604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503238" y="1768475"/>
            <a:ext cx="4457700" cy="43830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5113338" y="1768475"/>
            <a:ext cx="4459287" cy="21145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5113338" y="4035425"/>
            <a:ext cx="4459287" cy="21161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idx="10"/>
          </p:nvPr>
        </p:nvSpPr>
        <p:spPr>
          <a:xfrm>
            <a:off x="503238" y="6886575"/>
            <a:ext cx="2346325" cy="519113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idx="11"/>
          </p:nvPr>
        </p:nvSpPr>
        <p:spPr>
          <a:xfrm>
            <a:off x="3448050" y="6886575"/>
            <a:ext cx="3194050" cy="519113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idx="12"/>
          </p:nvPr>
        </p:nvSpPr>
        <p:spPr>
          <a:xfrm>
            <a:off x="7227888" y="6886575"/>
            <a:ext cx="2346325" cy="519113"/>
          </a:xfrm>
        </p:spPr>
        <p:txBody>
          <a:bodyPr/>
          <a:lstStyle>
            <a:lvl1pPr>
              <a:defRPr/>
            </a:lvl1pPr>
          </a:lstStyle>
          <a:p>
            <a:fld id="{B787146F-6355-7A47-8E7A-F22E9D839BD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232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1A935520-F46D-E746-ACD5-D75D7D61014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270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45D8A441-8897-664F-A223-8AEBB440E6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781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7700" cy="43830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3338" y="1768475"/>
            <a:ext cx="4459287" cy="43830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7FA4F462-9044-D941-A6AE-49EE3533CDD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16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C410E360-0133-5243-AAB3-A68E448A25A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62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C7B44709-37E4-2E4A-BADB-1B7DCBC11D2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0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FEDED061-5B5D-544E-A11D-2D3BC4D4877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059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1763" y="301625"/>
            <a:ext cx="5635625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825" y="1581150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768E70C0-F5BD-3143-A546-6B950258EE5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793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6438" y="5291138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6438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6438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3A588758-8066-0D4A-B1DD-0F9E2C6BAE8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37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503238" y="301625"/>
            <a:ext cx="9069387" cy="126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503238" y="1768475"/>
            <a:ext cx="9069387" cy="4383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28448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503238" y="6886575"/>
            <a:ext cx="23463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5000"/>
              </a:lnSpc>
              <a:tabLst>
                <a:tab pos="457200" algn="l"/>
                <a:tab pos="914400" algn="l"/>
                <a:tab pos="1371600" algn="l"/>
                <a:tab pos="1828800" algn="l"/>
                <a:tab pos="2286000" algn="l"/>
              </a:tabLst>
              <a:defRPr sz="1400">
                <a:solidFill>
                  <a:srgbClr val="000000"/>
                </a:solidFill>
                <a:latin typeface="Times New Roman" charset="0"/>
                <a:cs typeface="DejaVu Sans" charset="0"/>
              </a:defRPr>
            </a:lvl1pPr>
          </a:lstStyle>
          <a:p>
            <a:endParaRPr 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448050" y="6886575"/>
            <a:ext cx="31940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5000"/>
              </a:lnSpc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</a:tabLst>
              <a:defRPr sz="1400">
                <a:solidFill>
                  <a:srgbClr val="000000"/>
                </a:solidFill>
                <a:latin typeface="Times New Roman" charset="0"/>
                <a:cs typeface="DejaVu Sans" charset="0"/>
              </a:defRPr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7227888" y="6886575"/>
            <a:ext cx="23463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5000"/>
              </a:lnSpc>
              <a:tabLst>
                <a:tab pos="457200" algn="l"/>
                <a:tab pos="914400" algn="l"/>
                <a:tab pos="1371600" algn="l"/>
                <a:tab pos="1828800" algn="l"/>
                <a:tab pos="2286000" algn="l"/>
              </a:tabLst>
              <a:defRPr sz="1400">
                <a:solidFill>
                  <a:srgbClr val="000000"/>
                </a:solidFill>
                <a:latin typeface="Times New Roman" charset="0"/>
                <a:cs typeface="DejaVu Sans" charset="0"/>
              </a:defRPr>
            </a:lvl1pPr>
          </a:lstStyle>
          <a:p>
            <a:fld id="{24183AC3-CBC2-B241-8DBF-16532BB21DB8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ctr" defTabSz="457200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Noto Sans CJK SC Regular" charset="0"/>
        </a:defRPr>
      </a:lvl2pPr>
      <a:lvl3pPr marL="1143000" indent="-228600" algn="ctr" defTabSz="457200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Noto Sans CJK SC Regular" charset="0"/>
        </a:defRPr>
      </a:lvl3pPr>
      <a:lvl4pPr marL="1600200" indent="-228600" algn="ctr" defTabSz="457200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Noto Sans CJK SC Regular" charset="0"/>
        </a:defRPr>
      </a:lvl4pPr>
      <a:lvl5pPr marL="2057400" indent="-228600" algn="ctr" defTabSz="457200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Noto Sans CJK SC Regular" charset="0"/>
        </a:defRPr>
      </a:lvl5pPr>
      <a:lvl6pPr marL="2514600" indent="-228600" algn="ctr" defTabSz="457200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Noto Sans CJK SC Regular" charset="0"/>
        </a:defRPr>
      </a:lvl6pPr>
      <a:lvl7pPr marL="2971800" indent="-228600" algn="ctr" defTabSz="457200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Noto Sans CJK SC Regular" charset="0"/>
        </a:defRPr>
      </a:lvl7pPr>
      <a:lvl8pPr marL="3429000" indent="-228600" algn="ctr" defTabSz="457200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Noto Sans CJK SC Regular" charset="0"/>
        </a:defRPr>
      </a:lvl8pPr>
      <a:lvl9pPr marL="3886200" indent="-228600" algn="ctr" defTabSz="457200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Noto Sans CJK SC Regular" charset="0"/>
        </a:defRPr>
      </a:lvl9pPr>
    </p:titleStyle>
    <p:bodyStyle>
      <a:lvl1pPr marL="342900" indent="-342900" algn="l" defTabSz="457200" rtl="0" fontAlgn="base" hangingPunct="0">
        <a:lnSpc>
          <a:spcPct val="93000"/>
        </a:lnSpc>
        <a:spcBef>
          <a:spcPts val="1413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fontAlgn="base" hangingPunct="0">
        <a:lnSpc>
          <a:spcPct val="93000"/>
        </a:lnSpc>
        <a:spcBef>
          <a:spcPts val="1138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fontAlgn="base" hangingPunct="0">
        <a:lnSpc>
          <a:spcPct val="93000"/>
        </a:lnSpc>
        <a:spcBef>
          <a:spcPts val="85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fontAlgn="base" hangingPunct="0">
        <a:lnSpc>
          <a:spcPct val="93000"/>
        </a:lnSpc>
        <a:spcBef>
          <a:spcPts val="5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fontAlgn="base" hangingPunct="0">
        <a:lnSpc>
          <a:spcPct val="93000"/>
        </a:lnSpc>
        <a:spcBef>
          <a:spcPts val="288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fontAlgn="base" hangingPunct="0">
        <a:lnSpc>
          <a:spcPct val="93000"/>
        </a:lnSpc>
        <a:spcBef>
          <a:spcPts val="288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fontAlgn="base" hangingPunct="0">
        <a:lnSpc>
          <a:spcPct val="93000"/>
        </a:lnSpc>
        <a:spcBef>
          <a:spcPts val="288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fontAlgn="base" hangingPunct="0">
        <a:lnSpc>
          <a:spcPct val="93000"/>
        </a:lnSpc>
        <a:spcBef>
          <a:spcPts val="288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fontAlgn="base" hangingPunct="0">
        <a:lnSpc>
          <a:spcPct val="93000"/>
        </a:lnSpc>
        <a:spcBef>
          <a:spcPts val="288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hyperlink" Target="http://hack4sdsu.herokuapp.com/admin/" TargetMode="External"/><Relationship Id="rId5" Type="http://schemas.openxmlformats.org/officeDocument/2006/relationships/hyperlink" Target="https://data.livewellsd.org/Behavioral-Health/Developmental-Disorder-ED-Discharge-2010-2013/fsts-j5af" TargetMode="External"/><Relationship Id="rId6" Type="http://schemas.openxmlformats.org/officeDocument/2006/relationships/hyperlink" Target="http://www.icd9data.com/2012/Volume1/V01-V91/V40-V49/V41/V41.0.htm" TargetMode="External"/><Relationship Id="rId7" Type="http://schemas.openxmlformats.org/officeDocument/2006/relationships/hyperlink" Target="http://www.sandag.org/index.asp?subclassid=100&amp;fuseaction=home.subclasshome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ChangeArrowheads="1"/>
          </p:cNvSpPr>
          <p:nvPr/>
        </p:nvSpPr>
        <p:spPr bwMode="auto">
          <a:xfrm>
            <a:off x="5153025" y="1768475"/>
            <a:ext cx="4427538" cy="2090738"/>
          </a:xfrm>
          <a:prstGeom prst="rect">
            <a:avLst/>
          </a:prstGeom>
          <a:solidFill>
            <a:srgbClr val="124020"/>
          </a:solidFill>
          <a:ln w="9525" cap="flat">
            <a:solidFill>
              <a:srgbClr val="3465A4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5153025" y="4059238"/>
            <a:ext cx="4427538" cy="2090737"/>
          </a:xfrm>
          <a:prstGeom prst="rect">
            <a:avLst/>
          </a:prstGeom>
          <a:solidFill>
            <a:srgbClr val="124020"/>
          </a:solidFill>
          <a:ln w="9525" cap="flat">
            <a:solidFill>
              <a:srgbClr val="3465A4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5" name="Rectangle 3"/>
          <p:cNvSpPr>
            <a:spLocks noChangeArrowheads="1"/>
          </p:cNvSpPr>
          <p:nvPr/>
        </p:nvSpPr>
        <p:spPr bwMode="auto">
          <a:xfrm>
            <a:off x="503238" y="285750"/>
            <a:ext cx="9070975" cy="1262063"/>
          </a:xfrm>
          <a:prstGeom prst="rect">
            <a:avLst/>
          </a:prstGeom>
          <a:solidFill>
            <a:srgbClr val="124020"/>
          </a:solidFill>
          <a:ln w="9525" cap="flat">
            <a:solidFill>
              <a:srgbClr val="3465A4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title"/>
          </p:nvPr>
        </p:nvSpPr>
        <p:spPr>
          <a:xfrm>
            <a:off x="503238" y="142875"/>
            <a:ext cx="9070975" cy="1579563"/>
          </a:xfrm>
          <a:ln/>
        </p:spPr>
        <p:txBody>
          <a:bodyPr tIns="11176"/>
          <a:lstStyle/>
          <a:p>
            <a:pPr>
              <a:lnSpc>
                <a:spcPct val="98000"/>
              </a:lnSpc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</a:tabLst>
            </a:pPr>
            <a:r>
              <a:rPr lang="en-US" b="1">
                <a:solidFill>
                  <a:srgbClr val="FFFFFF"/>
                </a:solidFill>
                <a:latin typeface="Lato Semibold" charset="0"/>
              </a:rPr>
              <a:t>Developmental Disorder Trends in San Diego</a:t>
            </a:r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153025" y="1768475"/>
            <a:ext cx="4427538" cy="2090738"/>
          </a:xfrm>
          <a:ln/>
        </p:spPr>
        <p:txBody>
          <a:bodyPr tIns="8128"/>
          <a:lstStyle/>
          <a:p>
            <a:pPr marL="431800" indent="-323850">
              <a:lnSpc>
                <a:spcPct val="98000"/>
              </a:lnSpc>
              <a:buSzPct val="45000"/>
              <a:buFont typeface="Wingdings" charset="0"/>
              <a:buChar char="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</a:tabLst>
            </a:pPr>
            <a:r>
              <a:rPr lang="en-US">
                <a:solidFill>
                  <a:srgbClr val="FFFFFF"/>
                </a:solidFill>
                <a:latin typeface="Lato Semibold" charset="0"/>
              </a:rPr>
              <a:t>Team Name: The G’s of GIS</a:t>
            </a:r>
          </a:p>
          <a:p>
            <a:pPr marL="431800" indent="-323850">
              <a:lnSpc>
                <a:spcPct val="98000"/>
              </a:lnSpc>
              <a:buSzPct val="45000"/>
              <a:buFont typeface="Wingdings" charset="0"/>
              <a:buChar char="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</a:tabLst>
            </a:pPr>
            <a:r>
              <a:rPr lang="en-US">
                <a:solidFill>
                  <a:srgbClr val="FFFFFF"/>
                </a:solidFill>
                <a:latin typeface="Lato Semibold" charset="0"/>
              </a:rPr>
              <a:t>Members: Nevin Valles, Ryan Carl</a:t>
            </a: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5153025" y="4059238"/>
            <a:ext cx="4427538" cy="2090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8128" rIns="0" bIns="0"/>
          <a:lstStyle>
            <a:lvl1pPr marL="431800" indent="-323850"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Noto Sans CJK SC Regular" charset="0"/>
              </a:defRPr>
            </a:lvl1pPr>
            <a:lvl2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Noto Sans CJK SC Regular" charset="0"/>
              </a:defRPr>
            </a:lvl2pPr>
            <a:lvl3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Noto Sans CJK SC Regular" charset="0"/>
              </a:defRPr>
            </a:lvl3pPr>
            <a:lvl4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Noto Sans CJK SC Regular" charset="0"/>
              </a:defRPr>
            </a:lvl4pPr>
            <a:lvl5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Noto Sans CJK SC Regular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Noto Sans CJK SC Regular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Noto Sans CJK SC Regular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Noto Sans CJK SC Regular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Noto Sans CJK SC Regular" charset="0"/>
              </a:defRPr>
            </a:lvl9pPr>
          </a:lstStyle>
          <a:p>
            <a:pPr>
              <a:lnSpc>
                <a:spcPct val="98000"/>
              </a:lnSpc>
              <a:spcBef>
                <a:spcPts val="1413"/>
              </a:spcBef>
              <a:buSzPct val="45000"/>
              <a:buFont typeface="Wingdings" charset="0"/>
              <a:buChar char=""/>
            </a:pPr>
            <a:r>
              <a:rPr lang="en-US" sz="3200">
                <a:solidFill>
                  <a:srgbClr val="FFFFFF"/>
                </a:solidFill>
                <a:latin typeface="Lato Semibold" charset="0"/>
              </a:rPr>
              <a:t>Developmental Disorder Trends in San Diego</a:t>
            </a:r>
          </a:p>
          <a:p>
            <a:pPr>
              <a:lnSpc>
                <a:spcPct val="98000"/>
              </a:lnSpc>
              <a:spcBef>
                <a:spcPts val="1413"/>
              </a:spcBef>
              <a:buSzPct val="45000"/>
              <a:buFont typeface="Wingdings" charset="0"/>
              <a:buChar char=""/>
            </a:pPr>
            <a:r>
              <a:rPr lang="en-US" sz="3200">
                <a:solidFill>
                  <a:srgbClr val="FFFFFF"/>
                </a:solidFill>
                <a:latin typeface="Lato Semibold" charset="0"/>
              </a:rPr>
              <a:t>Big Data Hackathon San Diego 2017</a:t>
            </a:r>
          </a:p>
          <a:p>
            <a:pPr>
              <a:lnSpc>
                <a:spcPct val="98000"/>
              </a:lnSpc>
              <a:spcBef>
                <a:spcPts val="1413"/>
              </a:spcBef>
              <a:buSzPct val="45000"/>
              <a:buFont typeface="Wingdings" charset="0"/>
              <a:buNone/>
            </a:pPr>
            <a:endParaRPr lang="en-US" sz="3200">
              <a:solidFill>
                <a:srgbClr val="FFFFFF"/>
              </a:solidFill>
              <a:latin typeface="Lato Semibold" charset="0"/>
            </a:endParaRPr>
          </a:p>
        </p:txBody>
      </p:sp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4725" y="6081713"/>
            <a:ext cx="1484313" cy="141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" y="6492875"/>
            <a:ext cx="1006475" cy="1019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3081" name="Text Box 9"/>
          <p:cNvSpPr txBox="1">
            <a:spLocks noChangeArrowheads="1"/>
          </p:cNvSpPr>
          <p:nvPr/>
        </p:nvSpPr>
        <p:spPr bwMode="auto">
          <a:xfrm>
            <a:off x="8961438" y="-274638"/>
            <a:ext cx="180975" cy="427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ChangeArrowheads="1"/>
          </p:cNvSpPr>
          <p:nvPr/>
        </p:nvSpPr>
        <p:spPr bwMode="auto">
          <a:xfrm>
            <a:off x="503238" y="1646238"/>
            <a:ext cx="9097962" cy="2743200"/>
          </a:xfrm>
          <a:prstGeom prst="rect">
            <a:avLst/>
          </a:prstGeom>
          <a:solidFill>
            <a:srgbClr val="124020"/>
          </a:solidFill>
          <a:ln w="9525" cap="flat">
            <a:solidFill>
              <a:srgbClr val="3465A4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098" name="Rectangle 2"/>
          <p:cNvSpPr>
            <a:spLocks noChangeArrowheads="1"/>
          </p:cNvSpPr>
          <p:nvPr/>
        </p:nvSpPr>
        <p:spPr bwMode="auto">
          <a:xfrm>
            <a:off x="503238" y="301625"/>
            <a:ext cx="9070975" cy="1262063"/>
          </a:xfrm>
          <a:prstGeom prst="rect">
            <a:avLst/>
          </a:prstGeom>
          <a:solidFill>
            <a:srgbClr val="124020"/>
          </a:solidFill>
          <a:ln w="9525" cap="flat">
            <a:solidFill>
              <a:srgbClr val="3465A4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title"/>
          </p:nvPr>
        </p:nvSpPr>
        <p:spPr>
          <a:xfrm>
            <a:off x="503238" y="301625"/>
            <a:ext cx="9070975" cy="1262063"/>
          </a:xfrm>
          <a:ln/>
        </p:spPr>
        <p:txBody>
          <a:bodyPr tIns="11176"/>
          <a:lstStyle/>
          <a:p>
            <a:pPr>
              <a:lnSpc>
                <a:spcPct val="98000"/>
              </a:lnSpc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</a:tabLst>
            </a:pPr>
            <a:r>
              <a:rPr lang="en-US" b="1">
                <a:latin typeface="Lato Semibold" charset="0"/>
              </a:rPr>
              <a:t>Public Health Questions</a:t>
            </a: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503238" y="1768475"/>
            <a:ext cx="9070975" cy="4384675"/>
          </a:xfrm>
          <a:ln/>
        </p:spPr>
        <p:txBody>
          <a:bodyPr tIns="7112"/>
          <a:lstStyle/>
          <a:p>
            <a:pPr marL="431800" indent="-323850">
              <a:lnSpc>
                <a:spcPct val="98000"/>
              </a:lnSpc>
              <a:buSzPct val="45000"/>
              <a:buFont typeface="Wingdings" charset="0"/>
              <a:buChar char="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</a:tabLst>
            </a:pPr>
            <a:r>
              <a:rPr lang="en-US" sz="2800" b="1">
                <a:solidFill>
                  <a:srgbClr val="FFFFFF"/>
                </a:solidFill>
                <a:latin typeface="Lato Semibold" charset="0"/>
                <a:cs typeface="Arial" charset="0"/>
              </a:rPr>
              <a:t>How can we show trends of public developmental disorder data and make it easily comprehensible to any user?</a:t>
            </a:r>
          </a:p>
          <a:p>
            <a:pPr marL="431800" indent="-323850">
              <a:lnSpc>
                <a:spcPct val="98000"/>
              </a:lnSpc>
              <a:buSzPct val="45000"/>
              <a:buFont typeface="Wingdings" charset="0"/>
              <a:buChar char="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</a:tabLst>
            </a:pPr>
            <a:r>
              <a:rPr lang="en-US" sz="2800" b="1">
                <a:solidFill>
                  <a:srgbClr val="FFFFFF"/>
                </a:solidFill>
                <a:latin typeface="Lato Semibold" charset="0"/>
                <a:cs typeface="Arial" charset="0"/>
              </a:rPr>
              <a:t>Do parks/ open spaces &amp; nature have a positive influence on subregions developmental disorders?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atasheetRateVsArea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112" y="29640"/>
            <a:ext cx="9372600" cy="3978798"/>
          </a:xfrm>
          <a:prstGeom prst="rect">
            <a:avLst/>
          </a:prstGeom>
        </p:spPr>
      </p:pic>
      <p:pic>
        <p:nvPicPr>
          <p:cNvPr id="3" name="Picture 2" descr="ElCajon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512" y="4084637"/>
            <a:ext cx="6934200" cy="333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61249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 noChangeArrowheads="1"/>
          </p:cNvSpPr>
          <p:nvPr/>
        </p:nvSpPr>
        <p:spPr bwMode="auto">
          <a:xfrm>
            <a:off x="5153025" y="1768475"/>
            <a:ext cx="4427538" cy="2803525"/>
          </a:xfrm>
          <a:prstGeom prst="rect">
            <a:avLst/>
          </a:prstGeom>
          <a:solidFill>
            <a:srgbClr val="124020"/>
          </a:solidFill>
          <a:ln w="9525" cap="flat">
            <a:solidFill>
              <a:srgbClr val="3465A4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46" name="Rectangle 2"/>
          <p:cNvSpPr>
            <a:spLocks noChangeArrowheads="1"/>
          </p:cNvSpPr>
          <p:nvPr/>
        </p:nvSpPr>
        <p:spPr bwMode="auto">
          <a:xfrm>
            <a:off x="503238" y="1768475"/>
            <a:ext cx="4427537" cy="4384675"/>
          </a:xfrm>
          <a:prstGeom prst="rect">
            <a:avLst/>
          </a:prstGeom>
          <a:solidFill>
            <a:srgbClr val="124020"/>
          </a:solidFill>
          <a:ln w="9525" cap="flat">
            <a:solidFill>
              <a:srgbClr val="3465A4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47" name="Rectangle 3"/>
          <p:cNvSpPr>
            <a:spLocks noChangeArrowheads="1"/>
          </p:cNvSpPr>
          <p:nvPr/>
        </p:nvSpPr>
        <p:spPr bwMode="auto">
          <a:xfrm>
            <a:off x="503238" y="301625"/>
            <a:ext cx="9070975" cy="1262063"/>
          </a:xfrm>
          <a:prstGeom prst="rect">
            <a:avLst/>
          </a:prstGeom>
          <a:solidFill>
            <a:srgbClr val="124020"/>
          </a:solidFill>
          <a:ln w="9525" cap="flat">
            <a:solidFill>
              <a:srgbClr val="3465A4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title"/>
          </p:nvPr>
        </p:nvSpPr>
        <p:spPr>
          <a:xfrm>
            <a:off x="503238" y="301625"/>
            <a:ext cx="9070975" cy="1262063"/>
          </a:xfrm>
          <a:ln/>
        </p:spPr>
        <p:txBody>
          <a:bodyPr tIns="32004"/>
          <a:lstStyle/>
          <a:p>
            <a: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</a:tabLst>
            </a:pPr>
            <a:r>
              <a:rPr lang="en-US" sz="3600" b="1">
                <a:solidFill>
                  <a:srgbClr val="FFFFFF"/>
                </a:solidFill>
              </a:rPr>
              <a:t>The Impact of this Project on Public Health/ Next Steps to Launch the Project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03238" y="1768475"/>
            <a:ext cx="4427537" cy="4384675"/>
          </a:xfrm>
          <a:ln/>
        </p:spPr>
        <p:txBody>
          <a:bodyPr tIns="6096"/>
          <a:lstStyle/>
          <a:p>
            <a:pPr marL="431800" indent="-323850">
              <a:lnSpc>
                <a:spcPct val="98000"/>
              </a:lnSpc>
              <a:buClr>
                <a:srgbClr val="FFFFFF"/>
              </a:buClr>
              <a:buSzPct val="45000"/>
              <a:buFont typeface="Wingdings" charset="0"/>
              <a:buChar char="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</a:tabLst>
            </a:pPr>
            <a:r>
              <a:rPr lang="en-US" sz="2400" b="1">
                <a:solidFill>
                  <a:srgbClr val="FFFFFF"/>
                </a:solidFill>
                <a:latin typeface="Lato Semibold" charset="0"/>
                <a:cs typeface="Arial" charset="0"/>
              </a:rPr>
              <a:t>This project creates easily accessible and comprehensible visual data for the public to analyze. The public can interact with the data from the point of a modern dynamic web based application, created in the interest of the public.  Leveraging the power, digital services ensures the ability to maintain the public project with simplicity and effectiveness.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body" idx="2"/>
          </p:nvPr>
        </p:nvSpPr>
        <p:spPr>
          <a:xfrm>
            <a:off x="5153025" y="1768475"/>
            <a:ext cx="4427538" cy="4384675"/>
          </a:xfrm>
          <a:ln/>
        </p:spPr>
        <p:txBody>
          <a:bodyPr tIns="7112"/>
          <a:lstStyle/>
          <a:p>
            <a:pPr marL="431800" indent="-323850">
              <a:lnSpc>
                <a:spcPct val="98000"/>
              </a:lnSpc>
              <a:buClr>
                <a:srgbClr val="FFFFFF"/>
              </a:buClr>
              <a:buSzPct val="45000"/>
              <a:buFont typeface="Wingdings" charset="0"/>
              <a:buChar char="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</a:tabLst>
            </a:pPr>
            <a:r>
              <a:rPr lang="en-US" b="1">
                <a:solidFill>
                  <a:srgbClr val="FFFFFF"/>
                </a:solidFill>
                <a:latin typeface="Lato Semibold" charset="0"/>
                <a:cs typeface="Arial" charset="0"/>
              </a:rPr>
              <a:t>Allocation of more data in the interest of investigating further Geographic Information sciences related public health questions.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 noChangeArrowheads="1"/>
          </p:cNvSpPr>
          <p:nvPr/>
        </p:nvSpPr>
        <p:spPr bwMode="auto">
          <a:xfrm>
            <a:off x="503238" y="1768475"/>
            <a:ext cx="9070975" cy="4384675"/>
          </a:xfrm>
          <a:prstGeom prst="rect">
            <a:avLst/>
          </a:prstGeom>
          <a:solidFill>
            <a:srgbClr val="124020"/>
          </a:solidFill>
          <a:ln w="9525" cap="flat">
            <a:solidFill>
              <a:srgbClr val="3465A4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70" name="Rectangle 2"/>
          <p:cNvSpPr>
            <a:spLocks noChangeArrowheads="1"/>
          </p:cNvSpPr>
          <p:nvPr/>
        </p:nvSpPr>
        <p:spPr bwMode="auto">
          <a:xfrm>
            <a:off x="503238" y="301625"/>
            <a:ext cx="9070975" cy="1262063"/>
          </a:xfrm>
          <a:prstGeom prst="rect">
            <a:avLst/>
          </a:prstGeom>
          <a:solidFill>
            <a:srgbClr val="124020"/>
          </a:solidFill>
          <a:ln w="9525" cap="flat">
            <a:solidFill>
              <a:srgbClr val="3465A4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title"/>
          </p:nvPr>
        </p:nvSpPr>
        <p:spPr>
          <a:xfrm>
            <a:off x="503238" y="301625"/>
            <a:ext cx="9070975" cy="1262063"/>
          </a:xfrm>
          <a:ln/>
        </p:spPr>
        <p:txBody>
          <a:bodyPr tIns="11176"/>
          <a:lstStyle/>
          <a:p>
            <a:pPr>
              <a:lnSpc>
                <a:spcPct val="98000"/>
              </a:lnSpc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</a:tabLst>
            </a:pPr>
            <a:r>
              <a:rPr lang="en-US">
                <a:solidFill>
                  <a:srgbClr val="FFFFFF"/>
                </a:solidFill>
                <a:latin typeface="Lato Semibold" charset="0"/>
              </a:rPr>
              <a:t>Demonstration</a:t>
            </a:r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503238" y="1768475"/>
            <a:ext cx="9070975" cy="4384675"/>
          </a:xfrm>
          <a:ln/>
        </p:spPr>
        <p:txBody>
          <a:bodyPr/>
          <a:lstStyle/>
          <a:p>
            <a:pPr marL="431800" indent="-323850">
              <a:buSzPct val="45000"/>
              <a:buFont typeface="Wingdings" charset="0"/>
              <a:buChar char="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</a:tabLst>
            </a:pPr>
            <a:r>
              <a:rPr lang="en-US" dirty="0" smtClean="0">
                <a:solidFill>
                  <a:srgbClr val="FFFFFF"/>
                </a:solidFill>
              </a:rPr>
              <a:t>Links: </a:t>
            </a:r>
            <a:r>
              <a:rPr lang="en-US" sz="2400" dirty="0">
                <a:solidFill>
                  <a:srgbClr val="FFFFFF"/>
                </a:solidFill>
                <a:hlinkClick r:id="rId4"/>
              </a:rPr>
              <a:t>http://hack4sdsu.herokuapp.com/admin</a:t>
            </a:r>
            <a:r>
              <a:rPr lang="en-US" sz="2400" dirty="0" smtClean="0">
                <a:solidFill>
                  <a:srgbClr val="FFFFFF"/>
                </a:solidFill>
                <a:hlinkClick r:id="rId4"/>
              </a:rPr>
              <a:t>/</a:t>
            </a:r>
            <a:endParaRPr lang="en-US" sz="2400" dirty="0" smtClean="0">
              <a:solidFill>
                <a:srgbClr val="FFFFFF"/>
              </a:solidFill>
            </a:endParaRPr>
          </a:p>
          <a:p>
            <a:pPr marL="107950" indent="0">
              <a:buSzPct val="45000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</a:tabLst>
            </a:pPr>
            <a:r>
              <a:rPr lang="en-US" sz="2400" dirty="0">
                <a:solidFill>
                  <a:srgbClr val="FFFFFF"/>
                </a:solidFill>
              </a:rPr>
              <a:t>	</a:t>
            </a:r>
            <a:r>
              <a:rPr lang="en-US" sz="2400" dirty="0" smtClean="0">
                <a:solidFill>
                  <a:srgbClr val="FFFFFF"/>
                </a:solidFill>
              </a:rPr>
              <a:t>mapping/mapping1.herokuapp.com</a:t>
            </a:r>
          </a:p>
          <a:p>
            <a:pPr marL="107950" indent="0">
              <a:buSzPct val="45000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</a:tabLst>
            </a:pPr>
            <a:r>
              <a:rPr lang="en-US" sz="2400" dirty="0">
                <a:solidFill>
                  <a:srgbClr val="FFFFFF"/>
                </a:solidFill>
              </a:rPr>
              <a:t>	</a:t>
            </a:r>
            <a:r>
              <a:rPr lang="en-US" sz="2400" dirty="0" smtClean="0">
                <a:solidFill>
                  <a:srgbClr val="FFFFFF"/>
                </a:solidFill>
              </a:rPr>
              <a:t>mapping/mapping2.herokuapp.com</a:t>
            </a:r>
            <a:endParaRPr lang="en-US" sz="2400" dirty="0">
              <a:solidFill>
                <a:srgbClr val="FFFFFF"/>
              </a:solidFill>
            </a:endParaRPr>
          </a:p>
          <a:p>
            <a:pPr marL="431800" indent="-323850">
              <a:buSzPct val="45000"/>
              <a:buFont typeface="Wingdings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</a:tabLst>
            </a:pPr>
            <a:r>
              <a:rPr lang="en-US" sz="2400" dirty="0">
                <a:solidFill>
                  <a:srgbClr val="FFFFFF"/>
                </a:solidFill>
              </a:rPr>
              <a:t>Sources:</a:t>
            </a:r>
          </a:p>
          <a:p>
            <a:pPr marL="431800" indent="-323850">
              <a:buSzPct val="45000"/>
              <a:buFont typeface="Wingdings" charset="0"/>
              <a:buChar char="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</a:tabLst>
            </a:pPr>
            <a:r>
              <a:rPr lang="en-US" sz="2000" dirty="0">
                <a:solidFill>
                  <a:srgbClr val="FFFFFF"/>
                </a:solidFill>
                <a:hlinkClick r:id="rId5"/>
              </a:rPr>
              <a:t>https://data.livewellsd.org/Behavioral-Health/Developmental-Disorder-ED-Discharge-2010-2013/fsts-j5af</a:t>
            </a:r>
          </a:p>
          <a:p>
            <a:pPr marL="431800" indent="-323850">
              <a:buSzPct val="45000"/>
              <a:buFont typeface="Wingdings" charset="0"/>
              <a:buChar char="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</a:tabLst>
            </a:pPr>
            <a:r>
              <a:rPr lang="en-US" sz="2000" dirty="0">
                <a:solidFill>
                  <a:srgbClr val="FFFFFF"/>
                </a:solidFill>
                <a:hlinkClick r:id="rId6"/>
              </a:rPr>
              <a:t>http://www.icd9data.com/2012/Volume1/V01-V91/V40-V49/V41/V41.0.htm</a:t>
            </a:r>
          </a:p>
          <a:p>
            <a:pPr marL="431800" indent="-323850">
              <a:buSzPct val="45000"/>
              <a:buFont typeface="Wingdings" charset="0"/>
              <a:buChar char="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</a:tabLst>
            </a:pPr>
            <a:r>
              <a:rPr lang="en-US" sz="2000" dirty="0">
                <a:solidFill>
                  <a:srgbClr val="FFFFFF"/>
                </a:solidFill>
                <a:hlinkClick r:id="rId7"/>
              </a:rPr>
              <a:t>http://www.sandag.org/index.asp?subclassid=100&amp;fuseaction=home.subclasshome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ＭＳ Ｐゴシック"/>
        <a:cs typeface="Noto Sans CJK SC Regular"/>
      </a:majorFont>
      <a:minorFont>
        <a:latin typeface="Arial"/>
        <a:ea typeface="ＭＳ Ｐゴシック"/>
        <a:cs typeface="Noto Sans CJK SC Regula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effectLst/>
            <a:latin typeface="Arial" charset="0"/>
            <a:ea typeface="ＭＳ Ｐゴシック" charset="0"/>
            <a:cs typeface="Noto Sans CJK SC Regular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effectLst/>
            <a:latin typeface="Arial" charset="0"/>
            <a:ea typeface="ＭＳ Ｐゴシック" charset="0"/>
            <a:cs typeface="Noto Sans CJK SC Regular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</TotalTime>
  <Words>179</Words>
  <Application>Microsoft Macintosh PowerPoint</Application>
  <PresentationFormat>Custom</PresentationFormat>
  <Paragraphs>24</Paragraphs>
  <Slides>5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Developmental Disorder Trends in San Diego</vt:lpstr>
      <vt:lpstr>Public Health Questions</vt:lpstr>
      <vt:lpstr>PowerPoint Presentation</vt:lpstr>
      <vt:lpstr>The Impact of this Project on Public Health/ Next Steps to Launch the Project</vt:lpstr>
      <vt:lpstr>Demonstration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Developmental Disorder Trends in San Diego</dc:title>
  <dc:subject/>
  <dc:creator/>
  <cp:keywords/>
  <dc:description/>
  <cp:lastModifiedBy>Nevin Valles</cp:lastModifiedBy>
  <cp:revision>6</cp:revision>
  <cp:lastPrinted>1601-01-01T00:00:00Z</cp:lastPrinted>
  <dcterms:created xsi:type="dcterms:W3CDTF">2017-02-26T09:19:18Z</dcterms:created>
  <dcterms:modified xsi:type="dcterms:W3CDTF">2017-02-26T22:37:50Z</dcterms:modified>
</cp:coreProperties>
</file>

<file path=docProps/thumbnail.jpeg>
</file>